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8" r:id="rId3"/>
    <p:sldId id="266" r:id="rId4"/>
    <p:sldId id="271" r:id="rId5"/>
    <p:sldId id="273" r:id="rId6"/>
    <p:sldId id="274" r:id="rId7"/>
    <p:sldId id="267" r:id="rId8"/>
    <p:sldId id="268" r:id="rId9"/>
    <p:sldId id="272" r:id="rId10"/>
    <p:sldId id="269" r:id="rId11"/>
    <p:sldId id="260" r:id="rId12"/>
    <p:sldId id="270" r:id="rId13"/>
    <p:sldId id="257" r:id="rId14"/>
  </p:sldIdLst>
  <p:sldSz cx="12192000" cy="70564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png>
</file>

<file path=ppt/media/image3.jp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FDC6F6-9621-42C6-903B-A18675BDD33E}" type="datetimeFigureOut">
              <a:rPr lang="en-GB" smtClean="0"/>
              <a:t>09/10/2024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763588" y="1143000"/>
            <a:ext cx="53308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364876-63CE-4D9B-992D-5419C8B32A0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5096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763588" y="1143000"/>
            <a:ext cx="5330825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coupling between marine shallow</a:t>
            </a:r>
          </a:p>
          <a:p>
            <a:r>
              <a:rPr lang="en-GB" dirty="0"/>
              <a:t>trade-wind clouds and circulation is known to play a </a:t>
            </a:r>
            <a:r>
              <a:rPr lang="en-GB" dirty="0" err="1"/>
              <a:t>cen</a:t>
            </a:r>
            <a:r>
              <a:rPr lang="en-GB" dirty="0"/>
              <a:t>-</a:t>
            </a:r>
          </a:p>
          <a:p>
            <a:r>
              <a:rPr lang="en-GB" dirty="0" err="1"/>
              <a:t>tral</a:t>
            </a:r>
            <a:r>
              <a:rPr lang="en-GB" dirty="0"/>
              <a:t> role in the uncertainty of the tropical cloud feedback and climate sensitivity estimated by models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2647E-1901-48D5-AA7D-6B7FAF87005E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91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54839"/>
            <a:ext cx="9144000" cy="2456686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06264"/>
            <a:ext cx="9144000" cy="170367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714548-A78B-4D11-857D-A5E8AD13E541}" type="datetime1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6249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96E11C-D597-4230-B8C4-5A04B917DD49}" type="datetime1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0609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75690"/>
            <a:ext cx="2628900" cy="5980005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75690"/>
            <a:ext cx="7734300" cy="5980005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499C85-9B06-4123-9146-9FA73B33760D}" type="datetime1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4731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59EEC-F65A-4A6E-8A54-A9B0CAB9DA6D}" type="datetime1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1553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59210"/>
            <a:ext cx="10515600" cy="293528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722261"/>
            <a:ext cx="10515600" cy="154359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5FF81-6560-4FEB-ADC9-43CC5948D9B0}" type="datetime1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2518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78450"/>
            <a:ext cx="5181600" cy="447724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78450"/>
            <a:ext cx="5181600" cy="4477245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1B925-C942-4B72-8AAD-62D319931233}" type="datetime1">
              <a:rPr lang="en-GB" smtClean="0"/>
              <a:t>09/10/2024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8437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75690"/>
            <a:ext cx="10515600" cy="1363919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729808"/>
            <a:ext cx="5157787" cy="84775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77560"/>
            <a:ext cx="5157787" cy="379120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729808"/>
            <a:ext cx="5183188" cy="84775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77560"/>
            <a:ext cx="5183188" cy="3791203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747CE-5C25-4A81-A36F-6311D6440245}" type="datetime1">
              <a:rPr lang="en-GB" smtClean="0"/>
              <a:t>09/10/2024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25216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59ED45-C30C-4C32-9864-FC19113B5CE4}" type="datetime1">
              <a:rPr lang="en-GB" smtClean="0"/>
              <a:t>09/10/2024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2449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E96E4-73C7-49D0-8C25-542B6DB0EA9F}" type="datetime1">
              <a:rPr lang="en-GB" smtClean="0"/>
              <a:t>09/10/2024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3888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70429"/>
            <a:ext cx="3932237" cy="164650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015997"/>
            <a:ext cx="6172200" cy="501464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116932"/>
            <a:ext cx="3932237" cy="392187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418F0-03BC-42FD-8E1A-0475DBCB9B2D}" type="datetime1">
              <a:rPr lang="en-GB" smtClean="0"/>
              <a:t>09/10/2024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977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70429"/>
            <a:ext cx="3932237" cy="164650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015997"/>
            <a:ext cx="6172200" cy="501464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116932"/>
            <a:ext cx="3932237" cy="392187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67B52E-5C42-4C07-9720-80E206B4FE6C}" type="datetime1">
              <a:rPr lang="en-GB" smtClean="0"/>
              <a:t>09/10/2024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1956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75690"/>
            <a:ext cx="10515600" cy="13639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78450"/>
            <a:ext cx="10515600" cy="44772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540273"/>
            <a:ext cx="2743200" cy="3756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A8C91-C3CC-4E35-AC7B-1C3C5770CF15}" type="datetime1">
              <a:rPr lang="en-GB" smtClean="0"/>
              <a:t>09/10/2024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540273"/>
            <a:ext cx="4114800" cy="3756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540273"/>
            <a:ext cx="2743200" cy="3756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F6E8FE-BAF5-4F25-A070-95EFCE784FE8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101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arth.nullschool.net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arth.nullschool.net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A5DB4F25-64D8-309F-5CB5-7832C5D537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4463" y="813459"/>
            <a:ext cx="3602736" cy="1421892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A9A4012F-66E0-EC91-DBBE-9AC57783ED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258" y="474095"/>
            <a:ext cx="5339763" cy="165588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3736B13E-7F09-D23E-A8F4-4073A8994829}"/>
              </a:ext>
            </a:extLst>
          </p:cNvPr>
          <p:cNvSpPr txBox="1"/>
          <p:nvPr/>
        </p:nvSpPr>
        <p:spPr>
          <a:xfrm>
            <a:off x="2139886" y="2842419"/>
            <a:ext cx="826730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STUDYING THE MEOW </a:t>
            </a:r>
            <a:r>
              <a:rPr lang="it-IT" dirty="0" err="1"/>
              <a:t>MEOW</a:t>
            </a:r>
            <a:r>
              <a:rPr lang="it-IT" dirty="0"/>
              <a:t> OF MESOSCALE CATS</a:t>
            </a:r>
          </a:p>
          <a:p>
            <a:endParaRPr lang="it-IT" dirty="0"/>
          </a:p>
          <a:p>
            <a:endParaRPr lang="it-IT" dirty="0"/>
          </a:p>
          <a:p>
            <a:r>
              <a:rPr lang="en-GB" dirty="0"/>
              <a:t>Master of Science in Environmental Meteorology </a:t>
            </a:r>
            <a:endParaRPr lang="it-IT" dirty="0"/>
          </a:p>
          <a:p>
            <a:r>
              <a:rPr lang="it-IT" dirty="0"/>
              <a:t>29° </a:t>
            </a:r>
            <a:r>
              <a:rPr lang="it-IT" dirty="0" err="1"/>
              <a:t>October</a:t>
            </a:r>
            <a:r>
              <a:rPr lang="it-IT" dirty="0"/>
              <a:t> 2024</a:t>
            </a:r>
          </a:p>
          <a:p>
            <a:endParaRPr lang="it-IT" dirty="0"/>
          </a:p>
          <a:p>
            <a:r>
              <a:rPr lang="it-IT" dirty="0"/>
              <a:t>Candidate: STORER Alessandro</a:t>
            </a:r>
            <a:endParaRPr lang="en-GB" dirty="0"/>
          </a:p>
          <a:p>
            <a:r>
              <a:rPr lang="en-GB" dirty="0"/>
              <a:t>Matriculation 240734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Supervisor: PASQUERO Claudia</a:t>
            </a:r>
          </a:p>
          <a:p>
            <a:r>
              <a:rPr lang="en-GB" dirty="0"/>
              <a:t>Internal Supervisor: ZARDI Dino</a:t>
            </a:r>
            <a:endParaRPr lang="it-IT" dirty="0"/>
          </a:p>
        </p:txBody>
      </p:sp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C72B33B-A358-858B-C358-9E40BB113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9608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C5C9E036-E193-75DD-C12B-0D33451BD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3130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FD8AAD3-67F9-63DC-3C6C-CC56CD90C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11</a:t>
            </a:fld>
            <a:endParaRPr lang="en-GB"/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A76611A5-441D-89DB-AA3C-5889B80229F9}"/>
              </a:ext>
            </a:extLst>
          </p:cNvPr>
          <p:cNvGrpSpPr/>
          <p:nvPr/>
        </p:nvGrpSpPr>
        <p:grpSpPr>
          <a:xfrm>
            <a:off x="3903916" y="955287"/>
            <a:ext cx="8100762" cy="4595258"/>
            <a:chOff x="2045619" y="1230590"/>
            <a:chExt cx="8100762" cy="4595258"/>
          </a:xfrm>
        </p:grpSpPr>
        <p:pic>
          <p:nvPicPr>
            <p:cNvPr id="7" name="Immagine 6">
              <a:extLst>
                <a:ext uri="{FF2B5EF4-FFF2-40B4-BE49-F238E27FC236}">
                  <a16:creationId xmlns:a16="http://schemas.microsoft.com/office/drawing/2014/main" id="{E3716256-2122-5F64-6452-738E95C541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45619" y="1230590"/>
              <a:ext cx="8100762" cy="4595258"/>
            </a:xfrm>
            <a:prstGeom prst="rect">
              <a:avLst/>
            </a:prstGeom>
          </p:spPr>
        </p:pic>
        <p:sp>
          <p:nvSpPr>
            <p:cNvPr id="8" name="Rettangolo 7">
              <a:extLst>
                <a:ext uri="{FF2B5EF4-FFF2-40B4-BE49-F238E27FC236}">
                  <a16:creationId xmlns:a16="http://schemas.microsoft.com/office/drawing/2014/main" id="{4327F453-A397-7AB7-5C6D-B3E695A642A9}"/>
                </a:ext>
              </a:extLst>
            </p:cNvPr>
            <p:cNvSpPr/>
            <p:nvPr/>
          </p:nvSpPr>
          <p:spPr>
            <a:xfrm>
              <a:off x="2664542" y="1897626"/>
              <a:ext cx="2084439" cy="2054942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900F0219-5E92-9322-6B68-013DF4BBB231}"/>
              </a:ext>
            </a:extLst>
          </p:cNvPr>
          <p:cNvSpPr txBox="1"/>
          <p:nvPr/>
        </p:nvSpPr>
        <p:spPr>
          <a:xfrm>
            <a:off x="117987" y="1496894"/>
            <a:ext cx="33528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Reconstructed</a:t>
            </a:r>
            <a:r>
              <a:rPr lang="it-IT" dirty="0"/>
              <a:t> </a:t>
            </a:r>
            <a:r>
              <a:rPr lang="it-IT" dirty="0" err="1"/>
              <a:t>surface</a:t>
            </a:r>
            <a:r>
              <a:rPr lang="it-IT" dirty="0"/>
              <a:t> </a:t>
            </a:r>
            <a:r>
              <a:rPr lang="it-IT" dirty="0" err="1"/>
              <a:t>currents</a:t>
            </a:r>
            <a:r>
              <a:rPr lang="it-IT" dirty="0"/>
              <a:t> on 4th </a:t>
            </a:r>
            <a:r>
              <a:rPr lang="it-IT" dirty="0" err="1"/>
              <a:t>February</a:t>
            </a:r>
            <a:r>
              <a:rPr lang="it-IT" dirty="0"/>
              <a:t> 2020: </a:t>
            </a:r>
            <a:r>
              <a:rPr lang="it-IT" dirty="0" err="1"/>
              <a:t>peaks</a:t>
            </a:r>
            <a:r>
              <a:rPr lang="it-IT" dirty="0"/>
              <a:t> (</a:t>
            </a:r>
            <a:r>
              <a:rPr lang="it-IT" dirty="0" err="1">
                <a:solidFill>
                  <a:schemeClr val="accent4">
                    <a:lumMod val="75000"/>
                  </a:schemeClr>
                </a:solidFill>
              </a:rPr>
              <a:t>yellow</a:t>
            </a:r>
            <a:r>
              <a:rPr lang="it-IT" dirty="0"/>
              <a:t> </a:t>
            </a:r>
            <a:r>
              <a:rPr lang="it-IT" dirty="0" err="1"/>
              <a:t>shadings</a:t>
            </a:r>
            <a:r>
              <a:rPr lang="it-IT" dirty="0"/>
              <a:t>) </a:t>
            </a:r>
            <a:r>
              <a:rPr lang="it-IT" dirty="0" err="1"/>
              <a:t>correspond</a:t>
            </a:r>
            <a:r>
              <a:rPr lang="it-IT" dirty="0"/>
              <a:t> to </a:t>
            </a:r>
            <a:r>
              <a:rPr lang="it-IT" dirty="0" err="1"/>
              <a:t>approx</a:t>
            </a:r>
            <a:r>
              <a:rPr lang="it-IT" dirty="0"/>
              <a:t>. 1m/s</a:t>
            </a:r>
          </a:p>
          <a:p>
            <a:endParaRPr lang="it-IT" dirty="0"/>
          </a:p>
          <a:p>
            <a:r>
              <a:rPr lang="it-IT" dirty="0"/>
              <a:t>Source: </a:t>
            </a:r>
            <a:r>
              <a:rPr lang="it-IT" dirty="0">
                <a:hlinkClick r:id="rId3"/>
              </a:rPr>
              <a:t>https://earth.nullschool.net/</a:t>
            </a:r>
            <a:endParaRPr lang="it-IT" dirty="0"/>
          </a:p>
          <a:p>
            <a:endParaRPr lang="it-IT" dirty="0"/>
          </a:p>
          <a:p>
            <a:r>
              <a:rPr lang="en-GB" dirty="0">
                <a:solidFill>
                  <a:srgbClr val="FF0000"/>
                </a:solidFill>
              </a:rPr>
              <a:t>Red box: </a:t>
            </a:r>
            <a:r>
              <a:rPr lang="en-GB" dirty="0"/>
              <a:t>the EUREC4A region</a:t>
            </a:r>
          </a:p>
          <a:p>
            <a:r>
              <a:rPr lang="en-GB" dirty="0">
                <a:solidFill>
                  <a:srgbClr val="FF0000"/>
                </a:solidFill>
              </a:rPr>
              <a:t>           </a:t>
            </a:r>
            <a:r>
              <a:rPr lang="en-GB" dirty="0"/>
              <a:t>and computational domain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6258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1BC1BDF8-E966-FAD1-678D-802DD82FE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6987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3CD4D16-5F1F-1822-8363-FA6040BFE8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77548"/>
          </a:xfrm>
          <a:prstGeom prst="rect">
            <a:avLst/>
          </a:prstGeom>
        </p:spPr>
      </p:pic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374B0D2F-CD55-5AAA-6498-A181F4C10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30811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328386-2B65-319C-397C-C2C053B1B23F}"/>
              </a:ext>
            </a:extLst>
          </p:cNvPr>
          <p:cNvSpPr txBox="1"/>
          <p:nvPr/>
        </p:nvSpPr>
        <p:spPr>
          <a:xfrm>
            <a:off x="2743200" y="2881889"/>
            <a:ext cx="6372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		TOPIC OF THE DAY</a:t>
            </a:r>
          </a:p>
          <a:p>
            <a:r>
              <a:rPr lang="it-IT" dirty="0"/>
              <a:t>		AIR – SEA INTERACTIONS</a:t>
            </a:r>
            <a:endParaRPr lang="en-GB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CE3ECD85-40D3-9003-C697-C8A3CB697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7689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9937FCD-6A60-C24A-DC4C-BB9D4C2319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138" y="0"/>
            <a:ext cx="12443981" cy="7177548"/>
          </a:xfrm>
          <a:prstGeom prst="rect">
            <a:avLst/>
          </a:prstGeom>
        </p:spPr>
      </p:pic>
      <p:sp>
        <p:nvSpPr>
          <p:cNvPr id="2" name="Freccia in su 1">
            <a:extLst>
              <a:ext uri="{FF2B5EF4-FFF2-40B4-BE49-F238E27FC236}">
                <a16:creationId xmlns:a16="http://schemas.microsoft.com/office/drawing/2014/main" id="{F8ADDDE9-E053-1533-EAE8-62DE5845E0C1}"/>
              </a:ext>
            </a:extLst>
          </p:cNvPr>
          <p:cNvSpPr/>
          <p:nvPr/>
        </p:nvSpPr>
        <p:spPr>
          <a:xfrm>
            <a:off x="1666990" y="4181027"/>
            <a:ext cx="226244" cy="848413"/>
          </a:xfrm>
          <a:prstGeom prst="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Freccia in su 3">
            <a:extLst>
              <a:ext uri="{FF2B5EF4-FFF2-40B4-BE49-F238E27FC236}">
                <a16:creationId xmlns:a16="http://schemas.microsoft.com/office/drawing/2014/main" id="{4D6AC353-6012-CD64-CA30-DC277CD0FC5F}"/>
              </a:ext>
            </a:extLst>
          </p:cNvPr>
          <p:cNvSpPr/>
          <p:nvPr/>
        </p:nvSpPr>
        <p:spPr>
          <a:xfrm>
            <a:off x="2160326" y="4181026"/>
            <a:ext cx="226244" cy="848413"/>
          </a:xfrm>
          <a:prstGeom prst="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F58DD7C-B27D-CFA2-22C8-228386FA70A6}"/>
              </a:ext>
            </a:extLst>
          </p:cNvPr>
          <p:cNvSpPr txBox="1"/>
          <p:nvPr/>
        </p:nvSpPr>
        <p:spPr>
          <a:xfrm>
            <a:off x="1029110" y="5138827"/>
            <a:ext cx="2488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C000"/>
                </a:solidFill>
              </a:rPr>
              <a:t>Turbulent</a:t>
            </a:r>
            <a:r>
              <a:rPr lang="it-IT" dirty="0">
                <a:solidFill>
                  <a:srgbClr val="FFC000"/>
                </a:solidFill>
              </a:rPr>
              <a:t> </a:t>
            </a:r>
            <a:r>
              <a:rPr lang="it-IT" dirty="0" err="1">
                <a:solidFill>
                  <a:srgbClr val="FFC000"/>
                </a:solidFill>
              </a:rPr>
              <a:t>fluxes</a:t>
            </a:r>
            <a:endParaRPr lang="en-GB" dirty="0">
              <a:solidFill>
                <a:srgbClr val="FFC000"/>
              </a:solidFill>
            </a:endParaRP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3D18C0B5-D8D4-B8DB-66C9-DB4CA8390993}"/>
              </a:ext>
            </a:extLst>
          </p:cNvPr>
          <p:cNvSpPr txBox="1"/>
          <p:nvPr/>
        </p:nvSpPr>
        <p:spPr>
          <a:xfrm>
            <a:off x="1819374" y="862791"/>
            <a:ext cx="1621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solidFill>
                  <a:srgbClr val="00B0F0"/>
                </a:solidFill>
              </a:rPr>
              <a:t>Humidity</a:t>
            </a:r>
            <a:endParaRPr lang="en-GB" dirty="0">
              <a:solidFill>
                <a:srgbClr val="00B0F0"/>
              </a:solidFill>
            </a:endParaRPr>
          </a:p>
        </p:txBody>
      </p:sp>
      <p:sp>
        <p:nvSpPr>
          <p:cNvPr id="12" name="Freccia in su 11">
            <a:extLst>
              <a:ext uri="{FF2B5EF4-FFF2-40B4-BE49-F238E27FC236}">
                <a16:creationId xmlns:a16="http://schemas.microsoft.com/office/drawing/2014/main" id="{D8DF852C-81BA-AA19-7F61-379ACE5B4F84}"/>
              </a:ext>
            </a:extLst>
          </p:cNvPr>
          <p:cNvSpPr/>
          <p:nvPr/>
        </p:nvSpPr>
        <p:spPr>
          <a:xfrm rot="4136958">
            <a:off x="8654737" y="1654738"/>
            <a:ext cx="186281" cy="1126972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Freccia in su 12">
            <a:extLst>
              <a:ext uri="{FF2B5EF4-FFF2-40B4-BE49-F238E27FC236}">
                <a16:creationId xmlns:a16="http://schemas.microsoft.com/office/drawing/2014/main" id="{25511320-2668-F419-E4A6-1C69B6A2DE44}"/>
              </a:ext>
            </a:extLst>
          </p:cNvPr>
          <p:cNvSpPr/>
          <p:nvPr/>
        </p:nvSpPr>
        <p:spPr>
          <a:xfrm rot="14845568">
            <a:off x="5767047" y="2436995"/>
            <a:ext cx="217031" cy="1015950"/>
          </a:xfrm>
          <a:prstGeom prst="up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F1593E9-5F6D-5521-CEAC-7573AA76DEFB}"/>
              </a:ext>
            </a:extLst>
          </p:cNvPr>
          <p:cNvSpPr txBox="1"/>
          <p:nvPr/>
        </p:nvSpPr>
        <p:spPr>
          <a:xfrm>
            <a:off x="6490558" y="2208796"/>
            <a:ext cx="1621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>
                <a:solidFill>
                  <a:srgbClr val="FF0000"/>
                </a:solidFill>
              </a:rPr>
              <a:t>Convective</a:t>
            </a:r>
            <a:endParaRPr lang="it-IT" dirty="0">
              <a:solidFill>
                <a:srgbClr val="FF0000"/>
              </a:solidFill>
            </a:endParaRPr>
          </a:p>
          <a:p>
            <a:r>
              <a:rPr lang="it-IT" dirty="0" err="1">
                <a:solidFill>
                  <a:srgbClr val="FF0000"/>
                </a:solidFill>
              </a:rPr>
              <a:t>organization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15" name="Freccia circolare a destra 14">
            <a:extLst>
              <a:ext uri="{FF2B5EF4-FFF2-40B4-BE49-F238E27FC236}">
                <a16:creationId xmlns:a16="http://schemas.microsoft.com/office/drawing/2014/main" id="{E181C93B-C4EE-67AC-DB70-335925F4B2EA}"/>
              </a:ext>
            </a:extLst>
          </p:cNvPr>
          <p:cNvSpPr/>
          <p:nvPr/>
        </p:nvSpPr>
        <p:spPr>
          <a:xfrm>
            <a:off x="10233408" y="2816793"/>
            <a:ext cx="471341" cy="1809947"/>
          </a:xfrm>
          <a:prstGeom prst="curvedRightArrow">
            <a:avLst/>
          </a:prstGeom>
          <a:solidFill>
            <a:srgbClr val="FF00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6" name="Freccia circolare a destra 15">
            <a:extLst>
              <a:ext uri="{FF2B5EF4-FFF2-40B4-BE49-F238E27FC236}">
                <a16:creationId xmlns:a16="http://schemas.microsoft.com/office/drawing/2014/main" id="{E34B8FC2-9BF8-48E8-14C4-E09E48985B61}"/>
              </a:ext>
            </a:extLst>
          </p:cNvPr>
          <p:cNvSpPr/>
          <p:nvPr/>
        </p:nvSpPr>
        <p:spPr>
          <a:xfrm rot="10800000">
            <a:off x="11279783" y="2816792"/>
            <a:ext cx="471341" cy="1809947"/>
          </a:xfrm>
          <a:prstGeom prst="curvedRightArrow">
            <a:avLst/>
          </a:prstGeom>
          <a:solidFill>
            <a:srgbClr val="FF00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7" name="Freccia circolare a destra 16">
            <a:extLst>
              <a:ext uri="{FF2B5EF4-FFF2-40B4-BE49-F238E27FC236}">
                <a16:creationId xmlns:a16="http://schemas.microsoft.com/office/drawing/2014/main" id="{F2D1CDBB-2698-B0C8-FDF4-DDBF43911027}"/>
              </a:ext>
            </a:extLst>
          </p:cNvPr>
          <p:cNvSpPr/>
          <p:nvPr/>
        </p:nvSpPr>
        <p:spPr>
          <a:xfrm>
            <a:off x="3886985" y="3528221"/>
            <a:ext cx="471341" cy="1105290"/>
          </a:xfrm>
          <a:prstGeom prst="curvedRightArrow">
            <a:avLst/>
          </a:prstGeom>
          <a:solidFill>
            <a:srgbClr val="FF0000"/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Freccia circolare a destra 17">
            <a:extLst>
              <a:ext uri="{FF2B5EF4-FFF2-40B4-BE49-F238E27FC236}">
                <a16:creationId xmlns:a16="http://schemas.microsoft.com/office/drawing/2014/main" id="{892E9838-FC66-A7AB-A141-089D82A46D42}"/>
              </a:ext>
            </a:extLst>
          </p:cNvPr>
          <p:cNvSpPr/>
          <p:nvPr/>
        </p:nvSpPr>
        <p:spPr>
          <a:xfrm rot="10800000">
            <a:off x="4913673" y="3528221"/>
            <a:ext cx="471341" cy="1105290"/>
          </a:xfrm>
          <a:prstGeom prst="curvedRightArrow">
            <a:avLst/>
          </a:prstGeom>
          <a:solidFill>
            <a:srgbClr val="FF0000"/>
          </a:solidFill>
          <a:ln w="952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cxnSp>
        <p:nvCxnSpPr>
          <p:cNvPr id="20" name="Connettore curvo 19">
            <a:extLst>
              <a:ext uri="{FF2B5EF4-FFF2-40B4-BE49-F238E27FC236}">
                <a16:creationId xmlns:a16="http://schemas.microsoft.com/office/drawing/2014/main" id="{F4F3E73E-D062-9EA8-0A0B-5044730EFE7C}"/>
              </a:ext>
            </a:extLst>
          </p:cNvPr>
          <p:cNvCxnSpPr>
            <a:cxnSpLocks/>
          </p:cNvCxnSpPr>
          <p:nvPr/>
        </p:nvCxnSpPr>
        <p:spPr>
          <a:xfrm flipV="1">
            <a:off x="6419261" y="325774"/>
            <a:ext cx="2225119" cy="1442301"/>
          </a:xfrm>
          <a:prstGeom prst="curvedConnector3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966AE840-B9A0-2606-9C22-D38BCCE5EC60}"/>
              </a:ext>
            </a:extLst>
          </p:cNvPr>
          <p:cNvSpPr txBox="1"/>
          <p:nvPr/>
        </p:nvSpPr>
        <p:spPr>
          <a:xfrm rot="19166434">
            <a:off x="6828161" y="939350"/>
            <a:ext cx="22907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rgbClr val="7030A0"/>
                </a:solidFill>
              </a:rPr>
              <a:t>Radiative balance</a:t>
            </a:r>
            <a:endParaRPr lang="en-GB" dirty="0">
              <a:solidFill>
                <a:srgbClr val="7030A0"/>
              </a:solidFill>
            </a:endParaRPr>
          </a:p>
        </p:txBody>
      </p:sp>
      <p:sp>
        <p:nvSpPr>
          <p:cNvPr id="24" name="Freccia in su 23">
            <a:extLst>
              <a:ext uri="{FF2B5EF4-FFF2-40B4-BE49-F238E27FC236}">
                <a16:creationId xmlns:a16="http://schemas.microsoft.com/office/drawing/2014/main" id="{9B38C6FB-B6D7-F2BB-22F3-1D9AAD104C15}"/>
              </a:ext>
            </a:extLst>
          </p:cNvPr>
          <p:cNvSpPr/>
          <p:nvPr/>
        </p:nvSpPr>
        <p:spPr>
          <a:xfrm rot="10800000">
            <a:off x="7374682" y="3903998"/>
            <a:ext cx="217031" cy="1015950"/>
          </a:xfrm>
          <a:prstGeom prst="upArrow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2D050"/>
              </a:solidFill>
            </a:endParaRPr>
          </a:p>
        </p:txBody>
      </p:sp>
      <p:sp>
        <p:nvSpPr>
          <p:cNvPr id="25" name="Freccia in su 24">
            <a:extLst>
              <a:ext uri="{FF2B5EF4-FFF2-40B4-BE49-F238E27FC236}">
                <a16:creationId xmlns:a16="http://schemas.microsoft.com/office/drawing/2014/main" id="{30D3FC4C-D5E8-6684-43EA-B9DD83CD508B}"/>
              </a:ext>
            </a:extLst>
          </p:cNvPr>
          <p:cNvSpPr/>
          <p:nvPr/>
        </p:nvSpPr>
        <p:spPr>
          <a:xfrm rot="10800000">
            <a:off x="7770714" y="3903999"/>
            <a:ext cx="217031" cy="1015950"/>
          </a:xfrm>
          <a:prstGeom prst="upArrow">
            <a:avLst/>
          </a:prstGeom>
          <a:solidFill>
            <a:srgbClr val="92D0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92D050"/>
              </a:solidFill>
            </a:endParaRP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BBB7F456-2A03-8AED-9673-E061B2F86598}"/>
              </a:ext>
            </a:extLst>
          </p:cNvPr>
          <p:cNvSpPr txBox="1"/>
          <p:nvPr/>
        </p:nvSpPr>
        <p:spPr>
          <a:xfrm>
            <a:off x="6693031" y="4974396"/>
            <a:ext cx="2187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          </a:t>
            </a:r>
            <a:r>
              <a:rPr lang="it-IT" dirty="0">
                <a:solidFill>
                  <a:srgbClr val="92D050"/>
                </a:solidFill>
              </a:rPr>
              <a:t>CLIMATE</a:t>
            </a:r>
          </a:p>
          <a:p>
            <a:r>
              <a:rPr lang="it-IT" dirty="0">
                <a:solidFill>
                  <a:srgbClr val="92D050"/>
                </a:solidFill>
              </a:rPr>
              <a:t>CO2 and </a:t>
            </a:r>
            <a:r>
              <a:rPr lang="it-IT" dirty="0" err="1">
                <a:solidFill>
                  <a:srgbClr val="92D050"/>
                </a:solidFill>
              </a:rPr>
              <a:t>heat</a:t>
            </a:r>
            <a:r>
              <a:rPr lang="it-IT" dirty="0">
                <a:solidFill>
                  <a:srgbClr val="92D050"/>
                </a:solidFill>
              </a:rPr>
              <a:t> </a:t>
            </a:r>
            <a:r>
              <a:rPr lang="it-IT" dirty="0" err="1">
                <a:solidFill>
                  <a:srgbClr val="92D050"/>
                </a:solidFill>
              </a:rPr>
              <a:t>uptake</a:t>
            </a:r>
            <a:endParaRPr lang="en-GB" dirty="0">
              <a:solidFill>
                <a:srgbClr val="92D050"/>
              </a:solidFill>
            </a:endParaRP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17A2C7D-E95E-EED3-9F02-59D74146F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5EDFC3-BF1F-4615-AFAC-38CB61E5DE3E}" type="slidenum">
              <a:rPr lang="en-GB" smtClean="0"/>
              <a:t>3</a:t>
            </a:fld>
            <a:endParaRPr lang="en-GB"/>
          </a:p>
        </p:txBody>
      </p:sp>
      <p:sp>
        <p:nvSpPr>
          <p:cNvPr id="7" name="Freccia circolare in su 6">
            <a:extLst>
              <a:ext uri="{FF2B5EF4-FFF2-40B4-BE49-F238E27FC236}">
                <a16:creationId xmlns:a16="http://schemas.microsoft.com/office/drawing/2014/main" id="{8568668F-4D5A-D52E-FAAD-3B47BF1EA1B2}"/>
              </a:ext>
            </a:extLst>
          </p:cNvPr>
          <p:cNvSpPr/>
          <p:nvPr/>
        </p:nvSpPr>
        <p:spPr>
          <a:xfrm rot="18030848">
            <a:off x="2527972" y="4764407"/>
            <a:ext cx="441471" cy="311084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8" name="Freccia circolare in su 7">
            <a:extLst>
              <a:ext uri="{FF2B5EF4-FFF2-40B4-BE49-F238E27FC236}">
                <a16:creationId xmlns:a16="http://schemas.microsoft.com/office/drawing/2014/main" id="{6678E864-007B-7435-581E-021322D0C096}"/>
              </a:ext>
            </a:extLst>
          </p:cNvPr>
          <p:cNvSpPr/>
          <p:nvPr/>
        </p:nvSpPr>
        <p:spPr>
          <a:xfrm rot="9054508">
            <a:off x="1836264" y="3833318"/>
            <a:ext cx="441471" cy="311084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9" name="Freccia circolare in su 8">
            <a:extLst>
              <a:ext uri="{FF2B5EF4-FFF2-40B4-BE49-F238E27FC236}">
                <a16:creationId xmlns:a16="http://schemas.microsoft.com/office/drawing/2014/main" id="{F14434BF-11BC-85C5-112D-155C35497DDB}"/>
              </a:ext>
            </a:extLst>
          </p:cNvPr>
          <p:cNvSpPr/>
          <p:nvPr/>
        </p:nvSpPr>
        <p:spPr>
          <a:xfrm rot="11485598">
            <a:off x="2030912" y="5582727"/>
            <a:ext cx="441471" cy="311084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0" name="Freccia circolare in su 9">
            <a:extLst>
              <a:ext uri="{FF2B5EF4-FFF2-40B4-BE49-F238E27FC236}">
                <a16:creationId xmlns:a16="http://schemas.microsoft.com/office/drawing/2014/main" id="{F0827194-2490-B3B3-011A-7F889BFA5867}"/>
              </a:ext>
            </a:extLst>
          </p:cNvPr>
          <p:cNvSpPr/>
          <p:nvPr/>
        </p:nvSpPr>
        <p:spPr>
          <a:xfrm rot="4681794">
            <a:off x="1167576" y="4791791"/>
            <a:ext cx="441471" cy="311084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822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6" dur="12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12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0" dur="12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2" dur="12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5" grpId="0"/>
      <p:bldP spid="11" grpId="0"/>
      <p:bldP spid="12" grpId="0" animBg="1"/>
      <p:bldP spid="13" grpId="0" animBg="1"/>
      <p:bldP spid="14" grpId="0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23" grpId="0"/>
      <p:bldP spid="24" grpId="0" animBg="1"/>
      <p:bldP spid="25" grpId="0" animBg="1"/>
      <p:bldP spid="26" grpId="0"/>
      <p:bldP spid="7" grpId="0" animBg="1"/>
      <p:bldP spid="8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E3CF5E22-E5ED-D25D-CDBE-6769935CC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4</a:t>
            </a:fld>
            <a:endParaRPr lang="en-GB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88B105C2-F762-EB7C-FF5E-27CD32D14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683" y="140475"/>
            <a:ext cx="8545317" cy="3695272"/>
          </a:xfrm>
          <a:prstGeom prst="rect">
            <a:avLst/>
          </a:prstGeom>
        </p:spPr>
      </p:pic>
      <p:sp>
        <p:nvSpPr>
          <p:cNvPr id="4" name="CasellaDiTesto 6">
            <a:extLst>
              <a:ext uri="{FF2B5EF4-FFF2-40B4-BE49-F238E27FC236}">
                <a16:creationId xmlns:a16="http://schemas.microsoft.com/office/drawing/2014/main" id="{F495F49B-5C1A-3BA1-5091-69D2A4CFAE6C}"/>
              </a:ext>
            </a:extLst>
          </p:cNvPr>
          <p:cNvSpPr txBox="1"/>
          <p:nvPr/>
        </p:nvSpPr>
        <p:spPr>
          <a:xfrm>
            <a:off x="9352997" y="3958710"/>
            <a:ext cx="29034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600" i="1" dirty="0"/>
              <a:t>Credits: Allison </a:t>
            </a:r>
            <a:r>
              <a:rPr lang="it-IT" sz="1600" i="1" dirty="0" err="1"/>
              <a:t>Wing</a:t>
            </a:r>
            <a:endParaRPr lang="en-GB" sz="1600" i="1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B95EEA2-ECB0-FC8D-14F1-27734EB5CEE8}"/>
              </a:ext>
            </a:extLst>
          </p:cNvPr>
          <p:cNvSpPr txBox="1"/>
          <p:nvPr/>
        </p:nvSpPr>
        <p:spPr>
          <a:xfrm>
            <a:off x="3687097" y="5043948"/>
            <a:ext cx="49947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WE CALL THIS</a:t>
            </a:r>
          </a:p>
          <a:p>
            <a:r>
              <a:rPr lang="it-IT" dirty="0"/>
              <a:t>A COUPLED SYSTEM</a:t>
            </a:r>
          </a:p>
          <a:p>
            <a:endParaRPr lang="it-IT" dirty="0"/>
          </a:p>
          <a:p>
            <a:r>
              <a:rPr lang="it-IT" dirty="0"/>
              <a:t>Mettere magari un’immagine tratta da lavori su eurec4a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64326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8DFA1FD-00E0-994D-6F94-49396B446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5</a:t>
            </a:fld>
            <a:endParaRPr lang="en-GB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410E49D1-04E4-DEDC-CD04-AFD5A7C6F9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3838" y="0"/>
            <a:ext cx="8376221" cy="705643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2A44E0A-DE9F-4B3D-1CF0-2171A61C5420}"/>
              </a:ext>
            </a:extLst>
          </p:cNvPr>
          <p:cNvSpPr txBox="1"/>
          <p:nvPr/>
        </p:nvSpPr>
        <p:spPr>
          <a:xfrm>
            <a:off x="501445" y="324465"/>
            <a:ext cx="333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The </a:t>
            </a:r>
            <a:r>
              <a:rPr lang="it-IT" dirty="0" err="1"/>
              <a:t>Gulf</a:t>
            </a:r>
            <a:r>
              <a:rPr lang="it-IT" dirty="0"/>
              <a:t> Stream case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61053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ABB79006-C68D-7E48-90FD-B097252C8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6</a:t>
            </a:fld>
            <a:endParaRPr lang="en-GB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9450B90-FCD8-011D-A08B-4EFE0C483D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4652" y="262845"/>
            <a:ext cx="8139292" cy="627742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CF6B4634-A69F-2903-81CC-84C348D30005}"/>
              </a:ext>
            </a:extLst>
          </p:cNvPr>
          <p:cNvSpPr txBox="1"/>
          <p:nvPr/>
        </p:nvSpPr>
        <p:spPr>
          <a:xfrm>
            <a:off x="501445" y="324465"/>
            <a:ext cx="3333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The </a:t>
            </a:r>
            <a:r>
              <a:rPr lang="it-IT" dirty="0" err="1"/>
              <a:t>Gulf</a:t>
            </a:r>
            <a:r>
              <a:rPr lang="it-IT" dirty="0"/>
              <a:t> Stream case</a:t>
            </a:r>
            <a:endParaRPr lang="en-GB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AEC6268-79AA-E0B0-C9B1-71310D45245D}"/>
              </a:ext>
            </a:extLst>
          </p:cNvPr>
          <p:cNvSpPr txBox="1"/>
          <p:nvPr/>
        </p:nvSpPr>
        <p:spPr>
          <a:xfrm>
            <a:off x="501445" y="1297858"/>
            <a:ext cx="29791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Reconstructed</a:t>
            </a:r>
            <a:r>
              <a:rPr lang="it-IT" dirty="0"/>
              <a:t> </a:t>
            </a:r>
            <a:r>
              <a:rPr lang="it-IT" dirty="0" err="1"/>
              <a:t>surface</a:t>
            </a:r>
            <a:r>
              <a:rPr lang="it-IT" dirty="0"/>
              <a:t> </a:t>
            </a:r>
            <a:r>
              <a:rPr lang="it-IT" dirty="0" err="1"/>
              <a:t>currents</a:t>
            </a:r>
            <a:r>
              <a:rPr lang="it-IT" dirty="0"/>
              <a:t> on 7th </a:t>
            </a:r>
            <a:r>
              <a:rPr lang="it-IT" dirty="0" err="1"/>
              <a:t>October</a:t>
            </a:r>
            <a:r>
              <a:rPr lang="it-IT" dirty="0"/>
              <a:t>: </a:t>
            </a:r>
            <a:r>
              <a:rPr lang="it-IT" dirty="0" err="1"/>
              <a:t>peaks</a:t>
            </a:r>
            <a:r>
              <a:rPr lang="it-IT" dirty="0"/>
              <a:t> (</a:t>
            </a:r>
            <a:r>
              <a:rPr lang="it-IT" dirty="0">
                <a:solidFill>
                  <a:srgbClr val="FF0000"/>
                </a:solidFill>
              </a:rPr>
              <a:t>red</a:t>
            </a:r>
            <a:r>
              <a:rPr lang="it-IT" dirty="0"/>
              <a:t> </a:t>
            </a:r>
            <a:r>
              <a:rPr lang="it-IT" dirty="0" err="1"/>
              <a:t>shadings</a:t>
            </a:r>
            <a:r>
              <a:rPr lang="it-IT" dirty="0"/>
              <a:t>) </a:t>
            </a:r>
            <a:r>
              <a:rPr lang="it-IT" dirty="0" err="1"/>
              <a:t>correspond</a:t>
            </a:r>
            <a:r>
              <a:rPr lang="it-IT" dirty="0"/>
              <a:t> to </a:t>
            </a:r>
            <a:r>
              <a:rPr lang="it-IT" dirty="0" err="1"/>
              <a:t>approx</a:t>
            </a:r>
            <a:r>
              <a:rPr lang="it-IT" dirty="0"/>
              <a:t>. 1.5m/s</a:t>
            </a:r>
          </a:p>
          <a:p>
            <a:endParaRPr lang="it-IT" dirty="0"/>
          </a:p>
          <a:p>
            <a:r>
              <a:rPr lang="it-IT" dirty="0"/>
              <a:t>Source: </a:t>
            </a:r>
            <a:r>
              <a:rPr lang="it-IT" dirty="0">
                <a:hlinkClick r:id="rId3"/>
              </a:rPr>
              <a:t>https://earth.nullschool.net/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540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32856B65-5020-FDBE-93BD-2F5447379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136" y="1444989"/>
            <a:ext cx="9496425" cy="4305300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F58C882F-E911-7974-DC60-6F36ED76C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7</a:t>
            </a:fld>
            <a:endParaRPr lang="en-GB"/>
          </a:p>
        </p:txBody>
      </p:sp>
      <p:sp>
        <p:nvSpPr>
          <p:cNvPr id="4" name="CasellaDiTesto 6">
            <a:extLst>
              <a:ext uri="{FF2B5EF4-FFF2-40B4-BE49-F238E27FC236}">
                <a16:creationId xmlns:a16="http://schemas.microsoft.com/office/drawing/2014/main" id="{F495F49B-5C1A-3BA1-5091-69D2A4CFAE6C}"/>
              </a:ext>
            </a:extLst>
          </p:cNvPr>
          <p:cNvSpPr txBox="1"/>
          <p:nvPr/>
        </p:nvSpPr>
        <p:spPr>
          <a:xfrm>
            <a:off x="8065899" y="6201719"/>
            <a:ext cx="29034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600" i="1" dirty="0" err="1"/>
              <a:t>Seo</a:t>
            </a:r>
            <a:r>
              <a:rPr lang="it-IT" sz="1600" i="1" dirty="0"/>
              <a:t> et al. 2023</a:t>
            </a:r>
            <a:endParaRPr lang="en-GB" sz="1600" i="1" dirty="0"/>
          </a:p>
        </p:txBody>
      </p:sp>
    </p:spTree>
    <p:extLst>
      <p:ext uri="{BB962C8B-B14F-4D97-AF65-F5344CB8AC3E}">
        <p14:creationId xmlns:p14="http://schemas.microsoft.com/office/powerpoint/2010/main" val="2645157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AFCC94F8-8247-3B0D-F170-13DB2958BE30}"/>
              </a:ext>
            </a:extLst>
          </p:cNvPr>
          <p:cNvSpPr txBox="1"/>
          <p:nvPr/>
        </p:nvSpPr>
        <p:spPr>
          <a:xfrm>
            <a:off x="4458879" y="466864"/>
            <a:ext cx="5118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INTRODUCING THE LOCAL SCALE</a:t>
            </a:r>
            <a:endParaRPr lang="en-GB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D4852E1-3BEC-BAD1-3717-C066F486C8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802000"/>
            <a:ext cx="6658466" cy="354674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96226973-6D85-25C6-B169-B988052B6C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938667"/>
            <a:ext cx="6265227" cy="319377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BED42254-9140-BD20-3699-51F4067D8EF1}"/>
              </a:ext>
            </a:extLst>
          </p:cNvPr>
          <p:cNvSpPr txBox="1"/>
          <p:nvPr/>
        </p:nvSpPr>
        <p:spPr>
          <a:xfrm>
            <a:off x="9320981" y="6037006"/>
            <a:ext cx="2664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Gentemann</a:t>
            </a:r>
            <a:r>
              <a:rPr lang="it-IT" dirty="0"/>
              <a:t> et al. 2020</a:t>
            </a:r>
            <a:endParaRPr lang="en-GB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A82BD269-AF92-9D14-0A6A-F33506BB0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6820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numero diapositiva 1">
            <a:extLst>
              <a:ext uri="{FF2B5EF4-FFF2-40B4-BE49-F238E27FC236}">
                <a16:creationId xmlns:a16="http://schemas.microsoft.com/office/drawing/2014/main" id="{DC645488-8CD1-6594-228B-8D7620656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43236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66</TotalTime>
  <Words>211</Words>
  <Application>Microsoft Office PowerPoint</Application>
  <PresentationFormat>Personalizzato</PresentationFormat>
  <Paragraphs>57</Paragraphs>
  <Slides>13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alessandro storer</dc:creator>
  <cp:lastModifiedBy>alessandro storer</cp:lastModifiedBy>
  <cp:revision>9</cp:revision>
  <dcterms:created xsi:type="dcterms:W3CDTF">2024-10-09T06:27:58Z</dcterms:created>
  <dcterms:modified xsi:type="dcterms:W3CDTF">2024-10-09T07:40:01Z</dcterms:modified>
</cp:coreProperties>
</file>

<file path=docProps/thumbnail.jpeg>
</file>